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325" r:id="rId4"/>
    <p:sldId id="326" r:id="rId5"/>
    <p:sldId id="327" r:id="rId6"/>
    <p:sldId id="328" r:id="rId7"/>
    <p:sldId id="329" r:id="rId8"/>
    <p:sldId id="330" r:id="rId9"/>
    <p:sldId id="331" r:id="rId10"/>
    <p:sldId id="332" r:id="rId11"/>
    <p:sldId id="333" r:id="rId12"/>
    <p:sldId id="334" r:id="rId13"/>
    <p:sldId id="335" r:id="rId14"/>
    <p:sldId id="337" r:id="rId15"/>
  </p:sldIdLst>
  <p:sldSz cx="9144000" cy="6858000" type="screen4x3"/>
  <p:notesSz cx="987266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p:scale>
          <a:sx n="118" d="100"/>
          <a:sy n="118" d="100"/>
        </p:scale>
        <p:origin x="-14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8154"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592226" y="0"/>
            <a:ext cx="4278154" cy="339884"/>
          </a:xfrm>
          <a:prstGeom prst="rect">
            <a:avLst/>
          </a:prstGeom>
        </p:spPr>
        <p:txBody>
          <a:bodyPr vert="horz" lIns="91440" tIns="45720" rIns="91440" bIns="45720" rtlCol="0"/>
          <a:lstStyle>
            <a:lvl1pPr algn="r">
              <a:defRPr sz="1200"/>
            </a:lvl1pPr>
          </a:lstStyle>
          <a:p>
            <a:fld id="{8D928D97-5140-469A-B5E9-7C7976AD07B1}" type="datetimeFigureOut">
              <a:rPr lang="en-GB" smtClean="0"/>
              <a:t>25/06/2019</a:t>
            </a:fld>
            <a:endParaRPr lang="en-GB"/>
          </a:p>
        </p:txBody>
      </p:sp>
      <p:sp>
        <p:nvSpPr>
          <p:cNvPr id="4" name="Footer Placeholder 3"/>
          <p:cNvSpPr>
            <a:spLocks noGrp="1"/>
          </p:cNvSpPr>
          <p:nvPr>
            <p:ph type="ftr" sz="quarter" idx="2"/>
          </p:nvPr>
        </p:nvSpPr>
        <p:spPr>
          <a:xfrm>
            <a:off x="1" y="6456611"/>
            <a:ext cx="4278154" cy="33988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592226" y="6456611"/>
            <a:ext cx="4278154" cy="339884"/>
          </a:xfrm>
          <a:prstGeom prst="rect">
            <a:avLst/>
          </a:prstGeom>
        </p:spPr>
        <p:txBody>
          <a:bodyPr vert="horz" lIns="91440" tIns="45720" rIns="91440" bIns="45720" rtlCol="0" anchor="b"/>
          <a:lstStyle>
            <a:lvl1pPr algn="r">
              <a:defRPr sz="1200"/>
            </a:lvl1pPr>
          </a:lstStyle>
          <a:p>
            <a:fld id="{88BCBA4C-93FA-4519-BDF3-B817166426F8}" type="slidenum">
              <a:rPr lang="en-GB" smtClean="0"/>
              <a:t>‹#›</a:t>
            </a:fld>
            <a:endParaRPr lang="en-GB"/>
          </a:p>
        </p:txBody>
      </p:sp>
    </p:spTree>
    <p:extLst>
      <p:ext uri="{BB962C8B-B14F-4D97-AF65-F5344CB8AC3E}">
        <p14:creationId xmlns:p14="http://schemas.microsoft.com/office/powerpoint/2010/main" val="415457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8154" cy="3398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592226" y="0"/>
            <a:ext cx="4278154" cy="339884"/>
          </a:xfrm>
          <a:prstGeom prst="rect">
            <a:avLst/>
          </a:prstGeom>
        </p:spPr>
        <p:txBody>
          <a:bodyPr vert="horz" lIns="91440" tIns="45720" rIns="91440" bIns="45720" rtlCol="0"/>
          <a:lstStyle>
            <a:lvl1pPr algn="r">
              <a:defRPr sz="1200"/>
            </a:lvl1pPr>
          </a:lstStyle>
          <a:p>
            <a:fld id="{00C4E257-F25E-49B0-BEA7-2D93C5170247}" type="datetimeFigureOut">
              <a:rPr lang="en-GB" smtClean="0"/>
              <a:t>25/06/2019</a:t>
            </a:fld>
            <a:endParaRPr lang="en-GB"/>
          </a:p>
        </p:txBody>
      </p:sp>
      <p:sp>
        <p:nvSpPr>
          <p:cNvPr id="4" name="Slide Image Placeholder 3"/>
          <p:cNvSpPr>
            <a:spLocks noGrp="1" noRot="1" noChangeAspect="1"/>
          </p:cNvSpPr>
          <p:nvPr>
            <p:ph type="sldImg" idx="2"/>
          </p:nvPr>
        </p:nvSpPr>
        <p:spPr>
          <a:xfrm>
            <a:off x="3236913" y="509588"/>
            <a:ext cx="3398837" cy="2549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267" y="3228896"/>
            <a:ext cx="789813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611"/>
            <a:ext cx="4278154" cy="33988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592226" y="6456611"/>
            <a:ext cx="4278154" cy="339884"/>
          </a:xfrm>
          <a:prstGeom prst="rect">
            <a:avLst/>
          </a:prstGeom>
        </p:spPr>
        <p:txBody>
          <a:bodyPr vert="horz" lIns="91440" tIns="45720" rIns="91440" bIns="45720" rtlCol="0" anchor="b"/>
          <a:lstStyle>
            <a:lvl1pPr algn="r">
              <a:defRPr sz="1200"/>
            </a:lvl1pPr>
          </a:lstStyle>
          <a:p>
            <a:fld id="{3EC4814D-9574-4E4E-ABDD-87CBE8A67EB8}" type="slidenum">
              <a:rPr lang="en-GB" smtClean="0"/>
              <a:t>‹#›</a:t>
            </a:fld>
            <a:endParaRPr lang="en-GB"/>
          </a:p>
        </p:txBody>
      </p:sp>
    </p:spTree>
    <p:extLst>
      <p:ext uri="{BB962C8B-B14F-4D97-AF65-F5344CB8AC3E}">
        <p14:creationId xmlns:p14="http://schemas.microsoft.com/office/powerpoint/2010/main" val="1726563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45165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2408331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2712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22887C4-2A68-47C2-9A0B-517555D2416B}" type="datetimeFigureOut">
              <a:rPr lang="en-GB"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172312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2887C4-2A68-47C2-9A0B-517555D2416B}" type="datetimeFigureOut">
              <a:rPr lang="en-GB"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412623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22887C4-2A68-47C2-9A0B-517555D2416B}" type="datetimeFigureOut">
              <a:rPr lang="en-GB"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205539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22887C4-2A68-47C2-9A0B-517555D2416B}" type="datetimeFigureOut">
              <a:rPr lang="en-GB" smtClean="0"/>
              <a:t>25/06/2019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2304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22887C4-2A68-47C2-9A0B-517555D2416B}" type="datetimeFigureOut">
              <a:rPr lang="en-GB" smtClean="0"/>
              <a:t>25/06/2019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13022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887C4-2A68-47C2-9A0B-517555D2416B}" type="datetimeFigureOut">
              <a:rPr lang="en-GB" smtClean="0"/>
              <a:t>25/06/2019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48559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2887C4-2A68-47C2-9A0B-517555D2416B}" type="datetimeFigureOut">
              <a:rPr lang="en-GB"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50388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2887C4-2A68-47C2-9A0B-517555D2416B}" type="datetimeFigureOut">
              <a:rPr lang="en-GB"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102153-25E8-4483-A71A-1EBD435D60F2}" type="slidenum">
              <a:rPr lang="en-GB" smtClean="0"/>
              <a:t>‹#›</a:t>
            </a:fld>
            <a:endParaRPr lang="en-GB"/>
          </a:p>
        </p:txBody>
      </p:sp>
    </p:spTree>
    <p:extLst>
      <p:ext uri="{BB962C8B-B14F-4D97-AF65-F5344CB8AC3E}">
        <p14:creationId xmlns:p14="http://schemas.microsoft.com/office/powerpoint/2010/main" val="334758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43000" t="68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887C4-2A68-47C2-9A0B-517555D2416B}" type="datetimeFigureOut">
              <a:rPr lang="en-GB" smtClean="0"/>
              <a:t>25/06/2019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02153-25E8-4483-A71A-1EBD435D60F2}" type="slidenum">
              <a:rPr lang="en-GB" smtClean="0"/>
              <a:t>‹#›</a:t>
            </a:fld>
            <a:endParaRPr lang="en-GB"/>
          </a:p>
        </p:txBody>
      </p:sp>
    </p:spTree>
    <p:extLst>
      <p:ext uri="{BB962C8B-B14F-4D97-AF65-F5344CB8AC3E}">
        <p14:creationId xmlns:p14="http://schemas.microsoft.com/office/powerpoint/2010/main" val="348104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lstStyle/>
          <a:p>
            <a:r>
              <a:rPr lang="en-GB" dirty="0"/>
              <a:t>Primary Care Networks</a:t>
            </a:r>
          </a:p>
        </p:txBody>
      </p:sp>
      <p:sp>
        <p:nvSpPr>
          <p:cNvPr id="3" name="Subtitle 2"/>
          <p:cNvSpPr>
            <a:spLocks noGrp="1"/>
          </p:cNvSpPr>
          <p:nvPr>
            <p:ph type="subTitle" idx="1"/>
          </p:nvPr>
        </p:nvSpPr>
        <p:spPr>
          <a:xfrm>
            <a:off x="1403648" y="2636912"/>
            <a:ext cx="6400800" cy="1752600"/>
          </a:xfrm>
        </p:spPr>
        <p:txBody>
          <a:bodyPr/>
          <a:lstStyle/>
          <a:p>
            <a:r>
              <a:rPr lang="en-GB" dirty="0"/>
              <a:t>June 2019</a:t>
            </a:r>
          </a:p>
        </p:txBody>
      </p:sp>
    </p:spTree>
    <p:extLst>
      <p:ext uri="{BB962C8B-B14F-4D97-AF65-F5344CB8AC3E}">
        <p14:creationId xmlns:p14="http://schemas.microsoft.com/office/powerpoint/2010/main" val="1057248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C6DB3A-F1BB-4F10-B1F3-4AD44B1F344C}"/>
              </a:ext>
            </a:extLst>
          </p:cNvPr>
          <p:cNvSpPr>
            <a:spLocks noGrp="1"/>
          </p:cNvSpPr>
          <p:nvPr>
            <p:ph type="title"/>
          </p:nvPr>
        </p:nvSpPr>
        <p:spPr/>
        <p:txBody>
          <a:bodyPr>
            <a:normAutofit fontScale="90000"/>
          </a:bodyPr>
          <a:lstStyle/>
          <a:p>
            <a:r>
              <a:rPr lang="en-GB" dirty="0"/>
              <a:t>Will this adversely affect our patients registered at Gosforth Valley?</a:t>
            </a:r>
          </a:p>
        </p:txBody>
      </p:sp>
      <p:sp>
        <p:nvSpPr>
          <p:cNvPr id="3" name="Content Placeholder 2">
            <a:extLst>
              <a:ext uri="{FF2B5EF4-FFF2-40B4-BE49-F238E27FC236}">
                <a16:creationId xmlns:a16="http://schemas.microsoft.com/office/drawing/2014/main" xmlns="" id="{5561AE13-D69F-4940-9447-53FFB0C86F25}"/>
              </a:ext>
            </a:extLst>
          </p:cNvPr>
          <p:cNvSpPr>
            <a:spLocks noGrp="1"/>
          </p:cNvSpPr>
          <p:nvPr>
            <p:ph idx="1"/>
          </p:nvPr>
        </p:nvSpPr>
        <p:spPr/>
        <p:txBody>
          <a:bodyPr>
            <a:normAutofit fontScale="85000" lnSpcReduction="10000"/>
          </a:bodyPr>
          <a:lstStyle/>
          <a:p>
            <a:r>
              <a:rPr lang="en-GB" dirty="0"/>
              <a:t>No</a:t>
            </a:r>
          </a:p>
          <a:p>
            <a:r>
              <a:rPr lang="en-GB" dirty="0"/>
              <a:t>Many of the services funded through the PCN can be delivered equally effectively for all of our patients, no matter where they live.</a:t>
            </a:r>
          </a:p>
          <a:p>
            <a:r>
              <a:rPr lang="en-GB" dirty="0"/>
              <a:t>Where services need to be provided in the local community, our PCN has already committed to ensuring we provide services equitably in Dronfield.</a:t>
            </a:r>
          </a:p>
          <a:p>
            <a:pPr lvl="1"/>
            <a:r>
              <a:rPr lang="en-GB" dirty="0"/>
              <a:t>This will mean working with our neighbouring PCN with a view to ensuring our patients have access to the same services as patients registered with the other 3 Dronfield practices.</a:t>
            </a:r>
          </a:p>
        </p:txBody>
      </p:sp>
    </p:spTree>
    <p:extLst>
      <p:ext uri="{BB962C8B-B14F-4D97-AF65-F5344CB8AC3E}">
        <p14:creationId xmlns:p14="http://schemas.microsoft.com/office/powerpoint/2010/main" val="3920434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C6DB3A-F1BB-4F10-B1F3-4AD44B1F344C}"/>
              </a:ext>
            </a:extLst>
          </p:cNvPr>
          <p:cNvSpPr>
            <a:spLocks noGrp="1"/>
          </p:cNvSpPr>
          <p:nvPr>
            <p:ph type="title"/>
          </p:nvPr>
        </p:nvSpPr>
        <p:spPr/>
        <p:txBody>
          <a:bodyPr>
            <a:normAutofit fontScale="90000"/>
          </a:bodyPr>
          <a:lstStyle/>
          <a:p>
            <a:r>
              <a:rPr lang="en-GB" dirty="0"/>
              <a:t>Which services will be funded through the PCN?</a:t>
            </a:r>
          </a:p>
        </p:txBody>
      </p:sp>
      <p:sp>
        <p:nvSpPr>
          <p:cNvPr id="3" name="Content Placeholder 2">
            <a:extLst>
              <a:ext uri="{FF2B5EF4-FFF2-40B4-BE49-F238E27FC236}">
                <a16:creationId xmlns:a16="http://schemas.microsoft.com/office/drawing/2014/main" xmlns="" id="{5561AE13-D69F-4940-9447-53FFB0C86F25}"/>
              </a:ext>
            </a:extLst>
          </p:cNvPr>
          <p:cNvSpPr>
            <a:spLocks noGrp="1"/>
          </p:cNvSpPr>
          <p:nvPr>
            <p:ph idx="1"/>
          </p:nvPr>
        </p:nvSpPr>
        <p:spPr/>
        <p:txBody>
          <a:bodyPr>
            <a:normAutofit fontScale="92500" lnSpcReduction="10000"/>
          </a:bodyPr>
          <a:lstStyle/>
          <a:p>
            <a:r>
              <a:rPr lang="en-GB" dirty="0"/>
              <a:t>Extended Hours (not to be confused with extended access) from July 2019.</a:t>
            </a:r>
          </a:p>
          <a:p>
            <a:pPr lvl="1"/>
            <a:r>
              <a:rPr lang="en-GB" dirty="0"/>
              <a:t>Likely that funding will be re-directed from the PCN back to individual practices so we can continue as currently.</a:t>
            </a:r>
          </a:p>
          <a:p>
            <a:r>
              <a:rPr lang="en-GB" dirty="0"/>
              <a:t>Extended Access from April 2020 (or April 2021).</a:t>
            </a:r>
          </a:p>
          <a:p>
            <a:pPr lvl="1"/>
            <a:r>
              <a:rPr lang="en-GB" dirty="0"/>
              <a:t>Likely that our 4 PCN practices will jointly offer the service.</a:t>
            </a:r>
          </a:p>
          <a:p>
            <a:pPr lvl="1"/>
            <a:r>
              <a:rPr lang="en-GB" dirty="0"/>
              <a:t>We will work with the other 3 Dronfield practices to ensure we have an effective extended access service based in Dronfield.</a:t>
            </a:r>
          </a:p>
        </p:txBody>
      </p:sp>
    </p:spTree>
    <p:extLst>
      <p:ext uri="{BB962C8B-B14F-4D97-AF65-F5344CB8AC3E}">
        <p14:creationId xmlns:p14="http://schemas.microsoft.com/office/powerpoint/2010/main" val="1570179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9A218C-E60B-47E4-805A-BD21A48CADBA}"/>
              </a:ext>
            </a:extLst>
          </p:cNvPr>
          <p:cNvSpPr>
            <a:spLocks noGrp="1"/>
          </p:cNvSpPr>
          <p:nvPr>
            <p:ph type="title"/>
          </p:nvPr>
        </p:nvSpPr>
        <p:spPr/>
        <p:txBody>
          <a:bodyPr>
            <a:normAutofit fontScale="90000"/>
          </a:bodyPr>
          <a:lstStyle/>
          <a:p>
            <a:r>
              <a:rPr lang="en-GB" dirty="0"/>
              <a:t>Which services will be funded through the PCN?</a:t>
            </a:r>
          </a:p>
        </p:txBody>
      </p:sp>
      <p:sp>
        <p:nvSpPr>
          <p:cNvPr id="3" name="Content Placeholder 2">
            <a:extLst>
              <a:ext uri="{FF2B5EF4-FFF2-40B4-BE49-F238E27FC236}">
                <a16:creationId xmlns:a16="http://schemas.microsoft.com/office/drawing/2014/main" xmlns="" id="{0310D293-C664-4AD5-9B39-AA8F48165B45}"/>
              </a:ext>
            </a:extLst>
          </p:cNvPr>
          <p:cNvSpPr>
            <a:spLocks noGrp="1"/>
          </p:cNvSpPr>
          <p:nvPr>
            <p:ph idx="1"/>
          </p:nvPr>
        </p:nvSpPr>
        <p:spPr/>
        <p:txBody>
          <a:bodyPr/>
          <a:lstStyle/>
          <a:p>
            <a:r>
              <a:rPr lang="en-GB" dirty="0"/>
              <a:t>At the moment, we are not aware that any of our other </a:t>
            </a:r>
            <a:r>
              <a:rPr lang="en-GB" b="1" dirty="0"/>
              <a:t>existing</a:t>
            </a:r>
            <a:r>
              <a:rPr lang="en-GB" dirty="0"/>
              <a:t> services will be funded through the PCN, although this could change.</a:t>
            </a:r>
          </a:p>
          <a:p>
            <a:r>
              <a:rPr lang="en-GB" dirty="0"/>
              <a:t>We therefore envisage that in the short term, patients will not experience any changes to </a:t>
            </a:r>
            <a:r>
              <a:rPr lang="en-GB" b="1" dirty="0"/>
              <a:t>existing</a:t>
            </a:r>
            <a:r>
              <a:rPr lang="en-GB" dirty="0"/>
              <a:t> services.</a:t>
            </a:r>
          </a:p>
        </p:txBody>
      </p:sp>
    </p:spTree>
    <p:extLst>
      <p:ext uri="{BB962C8B-B14F-4D97-AF65-F5344CB8AC3E}">
        <p14:creationId xmlns:p14="http://schemas.microsoft.com/office/powerpoint/2010/main" val="2548972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A612DC-1292-4963-9156-73C69A7526F8}"/>
              </a:ext>
            </a:extLst>
          </p:cNvPr>
          <p:cNvSpPr>
            <a:spLocks noGrp="1"/>
          </p:cNvSpPr>
          <p:nvPr>
            <p:ph type="title"/>
          </p:nvPr>
        </p:nvSpPr>
        <p:spPr/>
        <p:txBody>
          <a:bodyPr/>
          <a:lstStyle/>
          <a:p>
            <a:r>
              <a:rPr lang="en-GB" dirty="0"/>
              <a:t>New Services</a:t>
            </a:r>
          </a:p>
        </p:txBody>
      </p:sp>
      <p:sp>
        <p:nvSpPr>
          <p:cNvPr id="3" name="Content Placeholder 2">
            <a:extLst>
              <a:ext uri="{FF2B5EF4-FFF2-40B4-BE49-F238E27FC236}">
                <a16:creationId xmlns:a16="http://schemas.microsoft.com/office/drawing/2014/main" xmlns="" id="{0F92AEFD-7E20-4EBC-AB83-93D354851707}"/>
              </a:ext>
            </a:extLst>
          </p:cNvPr>
          <p:cNvSpPr>
            <a:spLocks noGrp="1"/>
          </p:cNvSpPr>
          <p:nvPr>
            <p:ph idx="1"/>
          </p:nvPr>
        </p:nvSpPr>
        <p:spPr>
          <a:xfrm>
            <a:off x="457200" y="1340768"/>
            <a:ext cx="8229600" cy="5328592"/>
          </a:xfrm>
        </p:spPr>
        <p:txBody>
          <a:bodyPr>
            <a:normAutofit fontScale="77500" lnSpcReduction="20000"/>
          </a:bodyPr>
          <a:lstStyle/>
          <a:p>
            <a:r>
              <a:rPr lang="en-GB" dirty="0"/>
              <a:t>2019</a:t>
            </a:r>
          </a:p>
          <a:p>
            <a:pPr lvl="1"/>
            <a:r>
              <a:rPr lang="en-GB" dirty="0"/>
              <a:t>Social Prescriber</a:t>
            </a:r>
          </a:p>
          <a:p>
            <a:pPr lvl="2"/>
            <a:r>
              <a:rPr lang="en-GB" dirty="0"/>
              <a:t>Works with patients to enable them to access non-clinical services that will make a positive contribution to their health.</a:t>
            </a:r>
          </a:p>
          <a:p>
            <a:pPr lvl="1"/>
            <a:r>
              <a:rPr lang="en-GB" dirty="0"/>
              <a:t>Pharmacist</a:t>
            </a:r>
          </a:p>
          <a:p>
            <a:pPr lvl="2"/>
            <a:r>
              <a:rPr lang="en-GB" dirty="0"/>
              <a:t>Specialist role to support work already carried out in practices by GPs.</a:t>
            </a:r>
          </a:p>
          <a:p>
            <a:pPr lvl="2"/>
            <a:r>
              <a:rPr lang="en-GB" dirty="0"/>
              <a:t>PCN meeting to define a role that will provide appropriate support for our practices.</a:t>
            </a:r>
          </a:p>
          <a:p>
            <a:pPr lvl="1"/>
            <a:r>
              <a:rPr lang="en-GB" dirty="0"/>
              <a:t>Both roles will be equivalent of 1 full time post across the PCN.</a:t>
            </a:r>
          </a:p>
          <a:p>
            <a:r>
              <a:rPr lang="en-GB" dirty="0"/>
              <a:t>2020</a:t>
            </a:r>
          </a:p>
          <a:p>
            <a:pPr lvl="1"/>
            <a:r>
              <a:rPr lang="en-GB" dirty="0"/>
              <a:t>Physiotherapists</a:t>
            </a:r>
          </a:p>
          <a:p>
            <a:pPr lvl="1"/>
            <a:r>
              <a:rPr lang="en-GB" dirty="0"/>
              <a:t>Physician Associates</a:t>
            </a:r>
          </a:p>
          <a:p>
            <a:pPr lvl="2"/>
            <a:r>
              <a:rPr lang="en-GB" dirty="0"/>
              <a:t>Resource working under the supervision of a GP to take medical histories, carry our physical examinations, make simple diagnoses, develop &amp; deliver appropriate treatment &amp; management plans.</a:t>
            </a:r>
          </a:p>
          <a:p>
            <a:r>
              <a:rPr lang="en-GB" dirty="0"/>
              <a:t>2021</a:t>
            </a:r>
          </a:p>
          <a:p>
            <a:pPr lvl="1"/>
            <a:r>
              <a:rPr lang="en-GB" dirty="0"/>
              <a:t>Paramedics</a:t>
            </a:r>
          </a:p>
        </p:txBody>
      </p:sp>
    </p:spTree>
    <p:extLst>
      <p:ext uri="{BB962C8B-B14F-4D97-AF65-F5344CB8AC3E}">
        <p14:creationId xmlns:p14="http://schemas.microsoft.com/office/powerpoint/2010/main" val="1708100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lstStyle/>
          <a:p>
            <a:r>
              <a:rPr lang="en-GB" dirty="0"/>
              <a:t>Primary Care Networks</a:t>
            </a:r>
          </a:p>
        </p:txBody>
      </p:sp>
      <p:sp>
        <p:nvSpPr>
          <p:cNvPr id="3" name="Subtitle 2"/>
          <p:cNvSpPr>
            <a:spLocks noGrp="1"/>
          </p:cNvSpPr>
          <p:nvPr>
            <p:ph type="subTitle" idx="1"/>
          </p:nvPr>
        </p:nvSpPr>
        <p:spPr>
          <a:xfrm>
            <a:off x="1403648" y="2636912"/>
            <a:ext cx="6400800" cy="1752600"/>
          </a:xfrm>
        </p:spPr>
        <p:txBody>
          <a:bodyPr/>
          <a:lstStyle/>
          <a:p>
            <a:r>
              <a:rPr lang="en-GB" b="1" dirty="0">
                <a:solidFill>
                  <a:schemeClr val="tx1"/>
                </a:solidFill>
              </a:rPr>
              <a:t>Any Questions?</a:t>
            </a:r>
          </a:p>
        </p:txBody>
      </p:sp>
    </p:spTree>
    <p:extLst>
      <p:ext uri="{BB962C8B-B14F-4D97-AF65-F5344CB8AC3E}">
        <p14:creationId xmlns:p14="http://schemas.microsoft.com/office/powerpoint/2010/main" val="140499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is a Primary Care Network (PCN)?</a:t>
            </a:r>
          </a:p>
        </p:txBody>
      </p:sp>
      <p:sp>
        <p:nvSpPr>
          <p:cNvPr id="3" name="Subtitle 2"/>
          <p:cNvSpPr>
            <a:spLocks noGrp="1"/>
          </p:cNvSpPr>
          <p:nvPr>
            <p:ph idx="1"/>
          </p:nvPr>
        </p:nvSpPr>
        <p:spPr/>
        <p:txBody>
          <a:bodyPr/>
          <a:lstStyle/>
          <a:p>
            <a:r>
              <a:rPr lang="en-GB" dirty="0"/>
              <a:t>A group of practices working together to provide </a:t>
            </a:r>
            <a:r>
              <a:rPr lang="en-GB" b="1" dirty="0"/>
              <a:t>some</a:t>
            </a:r>
            <a:r>
              <a:rPr lang="en-GB" dirty="0"/>
              <a:t> primary care services.</a:t>
            </a:r>
          </a:p>
          <a:p>
            <a:r>
              <a:rPr lang="en-GB" dirty="0"/>
              <a:t>Likely in the future to include organisations other than GP practices.</a:t>
            </a:r>
          </a:p>
          <a:p>
            <a:pPr lvl="1"/>
            <a:r>
              <a:rPr lang="en-GB" dirty="0"/>
              <a:t>District Nurses</a:t>
            </a:r>
          </a:p>
          <a:p>
            <a:pPr lvl="1"/>
            <a:r>
              <a:rPr lang="en-GB" dirty="0"/>
              <a:t>Social Care</a:t>
            </a:r>
          </a:p>
        </p:txBody>
      </p:sp>
    </p:spTree>
    <p:extLst>
      <p:ext uri="{BB962C8B-B14F-4D97-AF65-F5344CB8AC3E}">
        <p14:creationId xmlns:p14="http://schemas.microsoft.com/office/powerpoint/2010/main" val="273074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are PCNs being formed?</a:t>
            </a:r>
          </a:p>
        </p:txBody>
      </p:sp>
      <p:sp>
        <p:nvSpPr>
          <p:cNvPr id="3" name="Subtitle 2"/>
          <p:cNvSpPr>
            <a:spLocks noGrp="1"/>
          </p:cNvSpPr>
          <p:nvPr>
            <p:ph idx="1"/>
          </p:nvPr>
        </p:nvSpPr>
        <p:spPr/>
        <p:txBody>
          <a:bodyPr>
            <a:normAutofit/>
          </a:bodyPr>
          <a:lstStyle/>
          <a:p>
            <a:r>
              <a:rPr lang="en-GB" dirty="0"/>
              <a:t>The intention behind establishing PCNs is to focus services around local communities, building on local GP practices to help rebuild and reconnect primary healthcare teams across the areas they cover through the network (BMA</a:t>
            </a:r>
            <a:r>
              <a:rPr lang="en-GB" dirty="0" smtClean="0"/>
              <a:t>).</a:t>
            </a:r>
          </a:p>
          <a:p>
            <a:r>
              <a:rPr lang="en-GB" dirty="0" smtClean="0"/>
              <a:t>As new services are introduced, they are increasingly likely to be funded through PCNs.</a:t>
            </a:r>
            <a:endParaRPr lang="en-GB" dirty="0"/>
          </a:p>
        </p:txBody>
      </p:sp>
    </p:spTree>
    <p:extLst>
      <p:ext uri="{BB962C8B-B14F-4D97-AF65-F5344CB8AC3E}">
        <p14:creationId xmlns:p14="http://schemas.microsoft.com/office/powerpoint/2010/main" val="121950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we have to join a PCN?</a:t>
            </a:r>
          </a:p>
        </p:txBody>
      </p:sp>
      <p:sp>
        <p:nvSpPr>
          <p:cNvPr id="3" name="Subtitle 2"/>
          <p:cNvSpPr>
            <a:spLocks noGrp="1"/>
          </p:cNvSpPr>
          <p:nvPr>
            <p:ph idx="1"/>
          </p:nvPr>
        </p:nvSpPr>
        <p:spPr/>
        <p:txBody>
          <a:bodyPr>
            <a:normAutofit/>
          </a:bodyPr>
          <a:lstStyle/>
          <a:p>
            <a:r>
              <a:rPr lang="en-GB" dirty="0"/>
              <a:t>Technically, no.</a:t>
            </a:r>
          </a:p>
          <a:p>
            <a:r>
              <a:rPr lang="en-GB" dirty="0"/>
              <a:t>But, all patients will be allocated to a PCN so they can receive the services provided by a PCN.</a:t>
            </a:r>
          </a:p>
          <a:p>
            <a:r>
              <a:rPr lang="en-GB" dirty="0"/>
              <a:t>If we didn’t join a PCN, then we would have no control over the provision of those services to our patients.</a:t>
            </a:r>
          </a:p>
          <a:p>
            <a:endParaRPr lang="en-GB" dirty="0"/>
          </a:p>
          <a:p>
            <a:endParaRPr lang="en-GB" dirty="0"/>
          </a:p>
        </p:txBody>
      </p:sp>
    </p:spTree>
    <p:extLst>
      <p:ext uri="{BB962C8B-B14F-4D97-AF65-F5344CB8AC3E}">
        <p14:creationId xmlns:p14="http://schemas.microsoft.com/office/powerpoint/2010/main" val="46050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are the rules about the make up of a PCN?</a:t>
            </a:r>
          </a:p>
        </p:txBody>
      </p:sp>
      <p:sp>
        <p:nvSpPr>
          <p:cNvPr id="3" name="Subtitle 2"/>
          <p:cNvSpPr>
            <a:spLocks noGrp="1"/>
          </p:cNvSpPr>
          <p:nvPr>
            <p:ph idx="1"/>
          </p:nvPr>
        </p:nvSpPr>
        <p:spPr/>
        <p:txBody>
          <a:bodyPr>
            <a:normAutofit fontScale="92500" lnSpcReduction="20000"/>
          </a:bodyPr>
          <a:lstStyle/>
          <a:p>
            <a:r>
              <a:rPr lang="en-GB" dirty="0"/>
              <a:t>Should be 30 000 to 50 000 patients per PCN (although the CCG will make exceptions if sensible).</a:t>
            </a:r>
          </a:p>
          <a:p>
            <a:r>
              <a:rPr lang="en-GB" dirty="0"/>
              <a:t>Should ideally consist of like minded practices that have chosen to work together.</a:t>
            </a:r>
          </a:p>
          <a:p>
            <a:r>
              <a:rPr lang="en-GB" dirty="0"/>
              <a:t>Should be sensible in terms of geography (single area when plotted on a map), although a geographical area could sit within more than 1 PCN.</a:t>
            </a:r>
          </a:p>
          <a:p>
            <a:r>
              <a:rPr lang="en-GB" dirty="0"/>
              <a:t>Should ideally sit within PLACE boundaries (our PLACE is North East Derbyshire &amp; Bolsover).</a:t>
            </a:r>
          </a:p>
          <a:p>
            <a:endParaRPr lang="en-GB" dirty="0"/>
          </a:p>
        </p:txBody>
      </p:sp>
    </p:spTree>
    <p:extLst>
      <p:ext uri="{BB962C8B-B14F-4D97-AF65-F5344CB8AC3E}">
        <p14:creationId xmlns:p14="http://schemas.microsoft.com/office/powerpoint/2010/main" val="2456888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our PCN?</a:t>
            </a:r>
          </a:p>
        </p:txBody>
      </p:sp>
      <p:sp>
        <p:nvSpPr>
          <p:cNvPr id="3" name="Subtitle 2"/>
          <p:cNvSpPr>
            <a:spLocks noGrp="1"/>
          </p:cNvSpPr>
          <p:nvPr>
            <p:ph idx="1"/>
          </p:nvPr>
        </p:nvSpPr>
        <p:spPr/>
        <p:txBody>
          <a:bodyPr>
            <a:normAutofit lnSpcReduction="10000"/>
          </a:bodyPr>
          <a:lstStyle/>
          <a:p>
            <a:r>
              <a:rPr lang="en-GB" dirty="0"/>
              <a:t>The following practices are part of the North East Derbyshire PCN:</a:t>
            </a:r>
          </a:p>
          <a:p>
            <a:pPr lvl="1"/>
            <a:r>
              <a:rPr lang="en-GB" dirty="0"/>
              <a:t>The Valleys Medical Partnership (Dronfield &amp; Eckington)</a:t>
            </a:r>
          </a:p>
          <a:p>
            <a:pPr lvl="1"/>
            <a:r>
              <a:rPr lang="en-GB" dirty="0" err="1"/>
              <a:t>Killamarsh</a:t>
            </a:r>
            <a:r>
              <a:rPr lang="en-GB" dirty="0"/>
              <a:t> Medical Practice (</a:t>
            </a:r>
            <a:r>
              <a:rPr lang="en-GB" dirty="0" err="1"/>
              <a:t>Killamarsh</a:t>
            </a:r>
            <a:r>
              <a:rPr lang="en-GB" dirty="0"/>
              <a:t>)</a:t>
            </a:r>
          </a:p>
          <a:p>
            <a:pPr lvl="1"/>
            <a:r>
              <a:rPr lang="en-GB" dirty="0" err="1"/>
              <a:t>Barlborough</a:t>
            </a:r>
            <a:r>
              <a:rPr lang="en-GB" dirty="0"/>
              <a:t> Medical Practice (</a:t>
            </a:r>
            <a:r>
              <a:rPr lang="en-GB" dirty="0" err="1"/>
              <a:t>Barlborough</a:t>
            </a:r>
            <a:r>
              <a:rPr lang="en-GB" dirty="0"/>
              <a:t> &amp; Renishaw)</a:t>
            </a:r>
          </a:p>
          <a:p>
            <a:pPr lvl="1"/>
            <a:r>
              <a:rPr lang="en-GB" dirty="0"/>
              <a:t>The Springs Medical Partnership (</a:t>
            </a:r>
            <a:r>
              <a:rPr lang="en-GB" dirty="0" err="1"/>
              <a:t>Clowne</a:t>
            </a:r>
            <a:r>
              <a:rPr lang="en-GB" dirty="0"/>
              <a:t>)</a:t>
            </a:r>
          </a:p>
          <a:p>
            <a:r>
              <a:rPr lang="en-GB" dirty="0"/>
              <a:t>Total population: 40 000</a:t>
            </a:r>
          </a:p>
          <a:p>
            <a:endParaRPr lang="en-GB" dirty="0"/>
          </a:p>
        </p:txBody>
      </p:sp>
    </p:spTree>
    <p:extLst>
      <p:ext uri="{BB962C8B-B14F-4D97-AF65-F5344CB8AC3E}">
        <p14:creationId xmlns:p14="http://schemas.microsoft.com/office/powerpoint/2010/main" val="303629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about the other Dronfield practices?</a:t>
            </a:r>
          </a:p>
        </p:txBody>
      </p:sp>
      <p:sp>
        <p:nvSpPr>
          <p:cNvPr id="3" name="Subtitle 2"/>
          <p:cNvSpPr>
            <a:spLocks noGrp="1"/>
          </p:cNvSpPr>
          <p:nvPr>
            <p:ph idx="1"/>
          </p:nvPr>
        </p:nvSpPr>
        <p:spPr/>
        <p:txBody>
          <a:bodyPr>
            <a:normAutofit fontScale="92500" lnSpcReduction="20000"/>
          </a:bodyPr>
          <a:lstStyle/>
          <a:p>
            <a:r>
              <a:rPr lang="en-GB" dirty="0"/>
              <a:t>The 3 other Dronfield practices wanted to form a PCN including all Chesterfield practices and hand over all funding to allow a provider organisation in Chesterfield to arrange PCN funded services.</a:t>
            </a:r>
          </a:p>
          <a:p>
            <a:r>
              <a:rPr lang="en-GB" dirty="0"/>
              <a:t>We were not prepared to do this as we want to maintain a higher degree of control over the services provided to our patients.</a:t>
            </a:r>
          </a:p>
          <a:p>
            <a:r>
              <a:rPr lang="en-GB" dirty="0"/>
              <a:t>We were not prepared to form a PCN that spanned 2 PLACES as we feel this will complicate matters when arranging services provided by community and social care providers.</a:t>
            </a:r>
          </a:p>
          <a:p>
            <a:endParaRPr lang="en-GB" dirty="0"/>
          </a:p>
        </p:txBody>
      </p:sp>
    </p:spTree>
    <p:extLst>
      <p:ext uri="{BB962C8B-B14F-4D97-AF65-F5344CB8AC3E}">
        <p14:creationId xmlns:p14="http://schemas.microsoft.com/office/powerpoint/2010/main" val="414315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about the other Eckington practice?</a:t>
            </a:r>
          </a:p>
        </p:txBody>
      </p:sp>
      <p:sp>
        <p:nvSpPr>
          <p:cNvPr id="3" name="Subtitle 2"/>
          <p:cNvSpPr>
            <a:spLocks noGrp="1"/>
          </p:cNvSpPr>
          <p:nvPr>
            <p:ph idx="1"/>
          </p:nvPr>
        </p:nvSpPr>
        <p:spPr/>
        <p:txBody>
          <a:bodyPr>
            <a:normAutofit/>
          </a:bodyPr>
          <a:lstStyle/>
          <a:p>
            <a:r>
              <a:rPr lang="en-GB" dirty="0"/>
              <a:t>The other Eckington practice that shares our car park was invited to join our PCN.</a:t>
            </a:r>
          </a:p>
          <a:p>
            <a:r>
              <a:rPr lang="en-GB" dirty="0"/>
              <a:t>Unfortunately, they chose to work with a neighbouring PCN, even though this could completely isolate their patients geographically.</a:t>
            </a:r>
          </a:p>
        </p:txBody>
      </p:sp>
    </p:spTree>
    <p:extLst>
      <p:ext uri="{BB962C8B-B14F-4D97-AF65-F5344CB8AC3E}">
        <p14:creationId xmlns:p14="http://schemas.microsoft.com/office/powerpoint/2010/main" val="109636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6C934-0EF9-4B2D-8051-862EE47E0120}"/>
              </a:ext>
            </a:extLst>
          </p:cNvPr>
          <p:cNvSpPr>
            <a:spLocks noGrp="1"/>
          </p:cNvSpPr>
          <p:nvPr>
            <p:ph type="title"/>
          </p:nvPr>
        </p:nvSpPr>
        <p:spPr/>
        <p:txBody>
          <a:bodyPr>
            <a:normAutofit fontScale="90000"/>
          </a:bodyPr>
          <a:lstStyle/>
          <a:p>
            <a:r>
              <a:rPr lang="en-GB" dirty="0"/>
              <a:t>Why has this been allowed by the CCG?</a:t>
            </a:r>
          </a:p>
        </p:txBody>
      </p:sp>
      <p:sp>
        <p:nvSpPr>
          <p:cNvPr id="3" name="Content Placeholder 2">
            <a:extLst>
              <a:ext uri="{FF2B5EF4-FFF2-40B4-BE49-F238E27FC236}">
                <a16:creationId xmlns:a16="http://schemas.microsoft.com/office/drawing/2014/main" xmlns="" id="{A861220B-3540-4F5A-AF61-162225C3C9CD}"/>
              </a:ext>
            </a:extLst>
          </p:cNvPr>
          <p:cNvSpPr>
            <a:spLocks noGrp="1"/>
          </p:cNvSpPr>
          <p:nvPr>
            <p:ph idx="1"/>
          </p:nvPr>
        </p:nvSpPr>
        <p:spPr/>
        <p:txBody>
          <a:bodyPr>
            <a:normAutofit/>
          </a:bodyPr>
          <a:lstStyle/>
          <a:p>
            <a:r>
              <a:rPr lang="en-GB" dirty="0"/>
              <a:t>The CCG preferred to allow practices to work in their chosen groupings as thy felt this would ensure they work together in the most constructive way.</a:t>
            </a:r>
          </a:p>
          <a:p>
            <a:r>
              <a:rPr lang="en-GB" dirty="0"/>
              <a:t>They have asked neighbouring PCNs to work together where required to ensure the best possible outcome for patients.</a:t>
            </a:r>
          </a:p>
        </p:txBody>
      </p:sp>
    </p:spTree>
    <p:extLst>
      <p:ext uri="{BB962C8B-B14F-4D97-AF65-F5344CB8AC3E}">
        <p14:creationId xmlns:p14="http://schemas.microsoft.com/office/powerpoint/2010/main" val="1507797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2132</TotalTime>
  <Words>840</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Primary Care Networks</vt:lpstr>
      <vt:lpstr>What is a Primary Care Network (PCN)?</vt:lpstr>
      <vt:lpstr>Why are PCNs being formed?</vt:lpstr>
      <vt:lpstr>Do we have to join a PCN?</vt:lpstr>
      <vt:lpstr>What are the rules about the make up of a PCN?</vt:lpstr>
      <vt:lpstr>What is our PCN?</vt:lpstr>
      <vt:lpstr>What about the other Dronfield practices?</vt:lpstr>
      <vt:lpstr>What about the other Eckington practice?</vt:lpstr>
      <vt:lpstr>Why has this been allowed by the CCG?</vt:lpstr>
      <vt:lpstr>Will this adversely affect our patients registered at Gosforth Valley?</vt:lpstr>
      <vt:lpstr>Which services will be funded through the PCN?</vt:lpstr>
      <vt:lpstr>Which services will be funded through the PCN?</vt:lpstr>
      <vt:lpstr>New Services</vt:lpstr>
      <vt:lpstr>Primary Care Networks</vt:lpstr>
    </vt:vector>
  </TitlesOfParts>
  <Company>NHS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Tilley</dc:creator>
  <cp:lastModifiedBy>Stuart Tilley</cp:lastModifiedBy>
  <cp:revision>91</cp:revision>
  <cp:lastPrinted>2019-06-25T14:49:44Z</cp:lastPrinted>
  <dcterms:created xsi:type="dcterms:W3CDTF">2016-12-19T16:04:14Z</dcterms:created>
  <dcterms:modified xsi:type="dcterms:W3CDTF">2019-06-25T14:54:06Z</dcterms:modified>
</cp:coreProperties>
</file>